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2" r:id="rId6"/>
    <p:sldId id="265" r:id="rId7"/>
    <p:sldId id="261" r:id="rId8"/>
    <p:sldId id="266" r:id="rId9"/>
    <p:sldId id="264" r:id="rId10"/>
    <p:sldId id="263" r:id="rId1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01.10.2020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879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01.10.2020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616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01.10.2020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641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01.10.2020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926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01.10.2020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480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01.10.2020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430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01.10.2020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6064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01.10.2020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083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01.10.2020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78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01.10.2020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978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3DE2D-B959-44BA-8DD0-1798DE8ACE95}" type="datetimeFigureOut">
              <a:rPr lang="de-AT" smtClean="0"/>
              <a:t>01.10.2020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69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DE2D-B959-44BA-8DD0-1798DE8ACE95}" type="datetimeFigureOut">
              <a:rPr lang="de-AT" smtClean="0"/>
              <a:t>01.10.2020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1EB27-5C0C-449E-A9BE-ED5115A39FD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417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992888" cy="1584176"/>
          </a:xfrm>
        </p:spPr>
        <p:txBody>
          <a:bodyPr>
            <a:normAutofit/>
          </a:bodyPr>
          <a:lstStyle/>
          <a:p>
            <a:r>
              <a:rPr lang="de-AT" sz="6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GlasbautechnikerIn</a:t>
            </a:r>
            <a:endParaRPr lang="de-AT" sz="6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1170" y="2780928"/>
            <a:ext cx="8856984" cy="1176536"/>
          </a:xfrm>
        </p:spPr>
        <p:txBody>
          <a:bodyPr/>
          <a:lstStyle/>
          <a:p>
            <a:r>
              <a:rPr lang="de-A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LEHRE mit DURCHBLICK bei </a:t>
            </a:r>
          </a:p>
          <a:p>
            <a:endParaRPr lang="de-A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4005064"/>
            <a:ext cx="5484482" cy="157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05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3000">
        <p:cut/>
      </p:transition>
    </mc:Choice>
    <mc:Fallback xmlns="">
      <p:transition advClick="0" advTm="3000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A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erfolgreicher </a:t>
            </a:r>
            <a:r>
              <a:rPr lang="de-A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Lehrabschlußprüfung</a:t>
            </a:r>
            <a:r>
              <a:rPr lang="de-A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endParaRPr lang="de-AT" sz="1800" dirty="0"/>
          </a:p>
          <a:p>
            <a:pPr marL="0" indent="0">
              <a:buNone/>
            </a:pPr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Bewirb Dich !</a:t>
            </a:r>
          </a:p>
          <a:p>
            <a:pPr marL="0" indent="0">
              <a:buNone/>
            </a:pPr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Werde auch Du </a:t>
            </a:r>
          </a:p>
          <a:p>
            <a:pPr marL="0" indent="0">
              <a:buNone/>
            </a:pPr>
            <a:r>
              <a:rPr lang="de-AT" sz="43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GlasbautechnikerIn</a:t>
            </a:r>
            <a:endParaRPr lang="de-AT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Sende: </a:t>
            </a:r>
          </a:p>
          <a:p>
            <a:pPr marL="0" indent="0">
              <a:buNone/>
            </a:pP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Lebenslauf mit Foto + Bewerbungsschreiben an</a:t>
            </a:r>
          </a:p>
          <a:p>
            <a:pPr marL="0" indent="0">
              <a:buNone/>
            </a:pP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office@loley.at</a:t>
            </a:r>
          </a:p>
          <a:p>
            <a:pPr marL="0" indent="0">
              <a:buNone/>
            </a:pP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Post:</a:t>
            </a:r>
          </a:p>
          <a:p>
            <a:pPr marL="0" indent="0">
              <a:buNone/>
            </a:pP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 Loley, Lukas Konstruktiver Glasbau GmbH</a:t>
            </a:r>
          </a:p>
          <a:p>
            <a:pPr marL="0" indent="0">
              <a:buNone/>
            </a:pPr>
            <a:r>
              <a:rPr lang="de-A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Kaplanstrasse</a:t>
            </a:r>
            <a:r>
              <a:rPr lang="de-A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13, 3430 Tulln</a:t>
            </a:r>
          </a:p>
          <a:p>
            <a:pPr marL="0" indent="0">
              <a:buNone/>
            </a:pPr>
            <a:endParaRPr lang="de-AT" b="1" dirty="0"/>
          </a:p>
        </p:txBody>
      </p:sp>
      <p:pic>
        <p:nvPicPr>
          <p:cNvPr id="4" name="Picture 6" descr="C:\Users\elukas\Dropbox\loley_website\08_10_2013\_done_Photos Photoleiste unter Hauptnavigation\Standort\Glas Loley_Firmengebäude Ostseit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3216" y="4074362"/>
            <a:ext cx="2869267" cy="215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627486" cy="75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9415638"/>
              </p:ext>
            </p:extLst>
          </p:nvPr>
        </p:nvGraphicFramePr>
        <p:xfrm>
          <a:off x="4676340" y="1412776"/>
          <a:ext cx="2815655" cy="2093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Dokument" r:id="rId5" imgW="5775241" imgH="4294078" progId="Word.Document.12">
                  <p:embed/>
                </p:oleObj>
              </mc:Choice>
              <mc:Fallback>
                <p:oleObj name="Dokument" r:id="rId5" imgW="5775241" imgH="42940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6340" y="1412776"/>
                        <a:ext cx="2815655" cy="2093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194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/>
    </mc:Choice>
    <mc:Fallback xmlns="">
      <p:transition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317723"/>
            <a:ext cx="7776864" cy="1383085"/>
          </a:xfrm>
        </p:spPr>
        <p:txBody>
          <a:bodyPr>
            <a:normAutofit fontScale="90000"/>
          </a:bodyPr>
          <a:lstStyle/>
          <a:p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neue modulare Lehrberuf </a:t>
            </a:r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GLASBAUTECHNIKER/In</a:t>
            </a:r>
          </a:p>
        </p:txBody>
      </p:sp>
      <p:pic>
        <p:nvPicPr>
          <p:cNvPr id="2052" name="Picture 4" descr="C:\Users\elukas\Pictures\Bild1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710620" y="890557"/>
            <a:ext cx="3564073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elukas\Pictures\Bild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137771" y="2597364"/>
            <a:ext cx="3188938" cy="450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860032" y="2161392"/>
            <a:ext cx="4125759" cy="10950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Wahlmöglichkeit:</a:t>
            </a:r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oder 4 Lehrjahre</a:t>
            </a:r>
            <a:endParaRPr lang="de-AT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/>
          <p:cNvSpPr txBox="1">
            <a:spLocks noGrp="1"/>
          </p:cNvSpPr>
          <p:nvPr>
            <p:ph type="subTitle" idx="1"/>
          </p:nvPr>
        </p:nvSpPr>
        <p:spPr>
          <a:xfrm>
            <a:off x="322460" y="5123606"/>
            <a:ext cx="4136504" cy="134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3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Berufsschule:</a:t>
            </a:r>
            <a:r>
              <a:rPr lang="de-A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AT" sz="3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Kramsach</a:t>
            </a:r>
            <a:r>
              <a:rPr lang="de-AT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/Tirol </a:t>
            </a:r>
            <a:endParaRPr lang="de-AT" sz="3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4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"/>
    </mc:Choice>
    <mc:Fallback xmlns="">
      <p:transition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Lehrlingsentschädigung Glaser</a:t>
            </a:r>
            <a:b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AT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Stand Mai 2019, Bruttoangaben</a:t>
            </a:r>
            <a:endParaRPr lang="de-A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2132856"/>
            <a:ext cx="8229600" cy="4525963"/>
          </a:xfrm>
        </p:spPr>
        <p:txBody>
          <a:bodyPr>
            <a:normAutofit/>
          </a:bodyPr>
          <a:lstStyle/>
          <a:p>
            <a:pPr lvl="2"/>
            <a:r>
              <a:rPr lang="de-A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Lehrjahr:        €       688,99</a:t>
            </a:r>
          </a:p>
          <a:p>
            <a:pPr lvl="2"/>
            <a:r>
              <a:rPr lang="de-A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Lehrjahr:        €       913,59</a:t>
            </a:r>
          </a:p>
          <a:p>
            <a:pPr lvl="2"/>
            <a:r>
              <a:rPr lang="de-A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Lehrjahr:        €    1.377,98</a:t>
            </a:r>
          </a:p>
          <a:p>
            <a:pPr marL="914400" lvl="2" indent="0">
              <a:buNone/>
            </a:pPr>
            <a:endParaRPr lang="de-A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2" indent="0">
              <a:buNone/>
            </a:pPr>
            <a:r>
              <a:rPr lang="de-A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Glasbautechniker </a:t>
            </a:r>
          </a:p>
          <a:p>
            <a:pPr lvl="2"/>
            <a:r>
              <a:rPr lang="de-A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Lehrjahr:        </a:t>
            </a:r>
            <a:r>
              <a:rPr lang="de-AT" sz="4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    1.602,58</a:t>
            </a:r>
            <a:endParaRPr lang="de-AT" sz="4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  <a:p>
            <a:pPr marL="0" indent="0">
              <a:buNone/>
            </a:pPr>
            <a:endParaRPr lang="de-AT" dirty="0"/>
          </a:p>
        </p:txBody>
      </p:sp>
      <p:pic>
        <p:nvPicPr>
          <p:cNvPr id="4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76264" cy="6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0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/>
    </mc:Choice>
    <mc:Fallback xmlns="">
      <p:transition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1668497"/>
            <a:ext cx="4536504" cy="1427082"/>
          </a:xfrm>
        </p:spPr>
        <p:txBody>
          <a:bodyPr>
            <a:noAutofit/>
          </a:bodyPr>
          <a:lstStyle/>
          <a:p>
            <a:pPr algn="l"/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Veredelung von Gläsern im Betrieb</a:t>
            </a:r>
            <a:b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Montage des Glases auf der        Baustelle / beim Kunden</a:t>
            </a:r>
          </a:p>
        </p:txBody>
      </p:sp>
      <p:pic>
        <p:nvPicPr>
          <p:cNvPr id="4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6312" y="332656"/>
            <a:ext cx="3265883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elukas\Dropbox\loley_website\24_10_2013\Headerbilder\Unternehmen\Karriere\2013-10-17 14.27.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3447002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lukas\Dropbox\loley_website\08_10_2013\_done_Teaser_Karriere\Teaser\Teaser_Photos\Reparaturverglasung\Glas Loley _Gesell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107504" y="255459"/>
            <a:ext cx="52565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</a:t>
            </a:r>
            <a:r>
              <a:rPr lang="de-AT" sz="4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GlasbautechnikerIn</a:t>
            </a:r>
            <a:endParaRPr lang="de-AT" sz="40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06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"/>
    </mc:Choice>
    <mc:Fallback xmlns="">
      <p:transition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785206" y="404664"/>
            <a:ext cx="8208912" cy="1152127"/>
          </a:xfrm>
        </p:spPr>
        <p:txBody>
          <a:bodyPr>
            <a:normAutofit fontScale="90000"/>
          </a:bodyPr>
          <a:lstStyle/>
          <a:p>
            <a:r>
              <a:rPr lang="de-AT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kann der/die </a:t>
            </a:r>
            <a:r>
              <a:rPr lang="de-AT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GlasbautechnikerIn</a:t>
            </a:r>
            <a:b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584" y="1340768"/>
            <a:ext cx="8496944" cy="2016224"/>
          </a:xfrm>
        </p:spPr>
        <p:txBody>
          <a:bodyPr>
            <a:normAutofit fontScale="25000" lnSpcReduction="20000"/>
          </a:bodyPr>
          <a:lstStyle/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 veredeln (zuschneiden, schleifen, bohren)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 befestigen (in Unterkonstruktionen, Dichtstoffe)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Neues herstellen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Reparaturen durchführen</a:t>
            </a:r>
          </a:p>
          <a:p>
            <a:pPr algn="l"/>
            <a:endParaRPr lang="de-AT" sz="7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AT" sz="7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Ergebnis Deiner Arbeit: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Neuverglasung v. Fenster, Türen, Portalen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Geländer /Fassaden / Vordächer aus Glas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Glastrennwände / Glasschiebesysteme 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Spiegel / Laternen / Vitrinen</a:t>
            </a:r>
          </a:p>
          <a:p>
            <a:pPr marL="457200" indent="-457200" algn="l">
              <a:buFontTx/>
              <a:buChar char="-"/>
            </a:pPr>
            <a:r>
              <a:rPr lang="de-AT" sz="8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Duschen / Küchenrückwände  </a:t>
            </a:r>
          </a:p>
          <a:p>
            <a:pPr marL="457200" indent="-457200" algn="l">
              <a:buFontTx/>
              <a:buChar char="-"/>
            </a:pPr>
            <a:endParaRPr lang="de-AT" dirty="0"/>
          </a:p>
          <a:p>
            <a:pPr marL="457200" indent="-457200" algn="l">
              <a:buFontTx/>
              <a:buChar char="-"/>
            </a:pPr>
            <a:endParaRPr lang="de-AT" dirty="0"/>
          </a:p>
          <a:p>
            <a:endParaRPr lang="de-AT" sz="1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elukas\Dropbox\loley_website\08_10_2013\_done_Teaser_Karriere\Teaser\Teaser_Photos\Glas Design\Gefässe_GlasLoley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1524" y="4286441"/>
            <a:ext cx="2839706" cy="212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76264" cy="6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elukas\Dropbox\loley_website\08_10_2013\_done_SLIDE-Show\Badezimm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036432"/>
            <a:ext cx="2823093" cy="187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elukas\Dropbox\loley_website\08_10_2013\_done_SLIDE-Show\Wohnhaus_Fassad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725144"/>
            <a:ext cx="2501734" cy="182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elukas\Dropbox\loley_website\08_10_2013\_done_Produkte\zu ergänzende Photos\Werkstoff Glas\NEU Bedruckte Gläser\pic13h1-102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725144"/>
            <a:ext cx="2659212" cy="18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8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/>
    </mc:Choice>
    <mc:Fallback xmlns="">
      <p:transition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24544" y="424873"/>
            <a:ext cx="7272808" cy="1001453"/>
          </a:xfrm>
        </p:spPr>
        <p:txBody>
          <a:bodyPr>
            <a:normAutofit fontScale="90000"/>
          </a:bodyPr>
          <a:lstStyle/>
          <a:p>
            <a:r>
              <a:rPr lang="de-AT" sz="5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Berufsschule</a:t>
            </a:r>
            <a:b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244" y="1340768"/>
            <a:ext cx="8640960" cy="2016224"/>
          </a:xfrm>
        </p:spPr>
        <p:txBody>
          <a:bodyPr>
            <a:normAutofit fontScale="25000" lnSpcReduction="20000"/>
          </a:bodyPr>
          <a:lstStyle/>
          <a:p>
            <a:pPr algn="l"/>
            <a:endParaRPr lang="de-AT" dirty="0"/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de-AT" sz="1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Kramsach</a:t>
            </a: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/Tirol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 10 Wochen/Lehrjahr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endParaRPr lang="de-AT" sz="10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de-AT" sz="10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Gegenstände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Fachzeichnen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Angewandte Wirtschaftslehre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Angewandte Mathematik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Praktische Arbeiten</a:t>
            </a:r>
          </a:p>
        </p:txBody>
      </p:sp>
      <p:pic>
        <p:nvPicPr>
          <p:cNvPr id="7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76264" cy="6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glasfachschule.ac.at/v2/upload/boulderwand%20(7)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1976" y="5205373"/>
            <a:ext cx="2304256" cy="153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glasfachschule.ac.at/v2/upload/internat04_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886" y="3421357"/>
            <a:ext cx="2530265" cy="1680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glasfachschule.ac.at/v2/upload/Internat36_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4990" y="1124744"/>
            <a:ext cx="2771506" cy="207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glasfachschule.ac.at/v2/upload/Internat40_l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5056485"/>
            <a:ext cx="2376263" cy="178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2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/>
    </mc:Choice>
    <mc:Fallback xmlns="">
      <p:transition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324544" y="548680"/>
            <a:ext cx="7272808" cy="790866"/>
          </a:xfrm>
        </p:spPr>
        <p:txBody>
          <a:bodyPr>
            <a:normAutofit fontScale="90000"/>
          </a:bodyPr>
          <a:lstStyle/>
          <a:p>
            <a:r>
              <a:rPr lang="de-A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Eignungsvoraussetzungen</a:t>
            </a:r>
            <a:br>
              <a:rPr lang="de-AT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A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8640960" cy="2016224"/>
          </a:xfrm>
        </p:spPr>
        <p:txBody>
          <a:bodyPr>
            <a:normAutofit fontScale="25000" lnSpcReduction="20000"/>
          </a:bodyPr>
          <a:lstStyle/>
          <a:p>
            <a:pPr algn="l"/>
            <a:endParaRPr lang="de-AT" dirty="0"/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Körperliche Wendigkeit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Genauigkeit, Sorgfalt 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Zeichnerische und mathematische Neigung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Teamfähigkeit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Handwerkliche Fähigkeiten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Wetterbeständigkeit</a:t>
            </a:r>
          </a:p>
          <a:p>
            <a:pPr marL="1600200" lvl="1" indent="-1143000" algn="l">
              <a:buFont typeface="Wingdings" panose="05000000000000000000" pitchFamily="2" charset="2"/>
              <a:buChar char="§"/>
            </a:pP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</a:p>
        </p:txBody>
      </p:sp>
      <p:pic>
        <p:nvPicPr>
          <p:cNvPr id="7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76264" cy="6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glasfachschule.ac.at/v2/upload/Siebdr3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437112"/>
            <a:ext cx="2684861" cy="215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glasfachschule.ac.at/v2/upload/Siebdr1_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1987" y="2997948"/>
            <a:ext cx="1732753" cy="287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glasfachschule.ac.at/v2/bilder/w_glasbau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www.glasfachschule.ac.at/v2/bilder/w_glasbau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304776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5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/>
    </mc:Choice>
    <mc:Fallback xmlns="">
      <p:transition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90821" y="260648"/>
            <a:ext cx="7272808" cy="790866"/>
          </a:xfrm>
        </p:spPr>
        <p:txBody>
          <a:bodyPr>
            <a:normAutofit/>
          </a:bodyPr>
          <a:lstStyle/>
          <a:p>
            <a:r>
              <a:rPr lang="de-A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Berufsreifeprüfung</a:t>
            </a:r>
            <a:endParaRPr lang="de-AT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03040" y="1196752"/>
            <a:ext cx="8640960" cy="2016224"/>
          </a:xfrm>
        </p:spPr>
        <p:txBody>
          <a:bodyPr>
            <a:normAutofit fontScale="25000" lnSpcReduction="20000"/>
          </a:bodyPr>
          <a:lstStyle/>
          <a:p>
            <a:pPr algn="l"/>
            <a:endParaRPr lang="de-AT" dirty="0"/>
          </a:p>
          <a:p>
            <a:pPr lvl="1" algn="l"/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 der Ausbildung zum Glasbautechniker </a:t>
            </a:r>
          </a:p>
          <a:p>
            <a:pPr lvl="1" algn="l"/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durch ein </a:t>
            </a:r>
            <a:r>
              <a:rPr lang="de-AT" sz="1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Aufbaumodul</a:t>
            </a:r>
          </a:p>
          <a:p>
            <a:pPr lvl="1" algn="l"/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</a:t>
            </a:r>
            <a:r>
              <a:rPr lang="de-AT" sz="1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Glasfachschule </a:t>
            </a:r>
            <a:r>
              <a:rPr lang="de-AT" sz="12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Kramsach</a:t>
            </a:r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l"/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Absolvierung der Berufsreifeprüfung möglich. </a:t>
            </a:r>
          </a:p>
          <a:p>
            <a:pPr lvl="1" algn="l"/>
            <a:endParaRPr lang="de-AT" sz="10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76264" cy="6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glasfachschule.ac.at/v2/upload/IMG_2476_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1" y="3212976"/>
            <a:ext cx="4248471" cy="3203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9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3000"/>
    </mc:Choice>
    <mc:Fallback xmlns="">
      <p:transition advTm="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72516" y="117854"/>
            <a:ext cx="8280920" cy="1294922"/>
          </a:xfrm>
        </p:spPr>
        <p:txBody>
          <a:bodyPr>
            <a:noAutofit/>
          </a:bodyPr>
          <a:lstStyle/>
          <a:p>
            <a:r>
              <a:rPr lang="de-A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  </a:t>
            </a:r>
            <a:br>
              <a:rPr lang="de-A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AT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Werkstoff unserer Zeit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9512" y="1484784"/>
            <a:ext cx="8640960" cy="2016224"/>
          </a:xfrm>
        </p:spPr>
        <p:txBody>
          <a:bodyPr>
            <a:normAutofit fontScale="25000" lnSpcReduction="20000"/>
          </a:bodyPr>
          <a:lstStyle/>
          <a:p>
            <a:pPr algn="l"/>
            <a:endParaRPr lang="de-AT" dirty="0"/>
          </a:p>
          <a:p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 findest Du überall</a:t>
            </a:r>
          </a:p>
          <a:p>
            <a:pPr lvl="1" algn="l"/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Glas in Türen / Küchen / Duschen/ Bädern / Möbel</a:t>
            </a:r>
          </a:p>
          <a:p>
            <a:pPr lvl="1" algn="l"/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Glasfassaden / Glasgeländer / Glasvordächer</a:t>
            </a:r>
          </a:p>
          <a:p>
            <a:pPr lvl="1" algn="l"/>
            <a:r>
              <a:rPr lang="de-AT" sz="10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Wintergärten / Terrassenverglasungen usw. </a:t>
            </a:r>
          </a:p>
        </p:txBody>
      </p:sp>
      <p:pic>
        <p:nvPicPr>
          <p:cNvPr id="5" name="Picture 3" descr="C:\Users\elukas\Dropbox\loley_website\08_10_2013\_done_Teaser_Karriere\Teaser\Teaser_Photos\Konstruktiver Glasbau\KEusch_Fassade (1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87095"/>
            <a:ext cx="3168352" cy="21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Daten\Glas Loley\Marketing\Logos\Logo_Glas_Loley (2) Kopi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116632"/>
            <a:ext cx="2376264" cy="68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elukas\Dropbox\loley_website\08_10_2013\_done_SLIDE-Show\Glasvordach_Tulln-10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4462555"/>
            <a:ext cx="2644552" cy="176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elukas\Dropbox\loley_website\08_10_2013\_done_SLIDE-Show\Glasstiege_SchuhboutiqueKärntnerstrass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512979"/>
            <a:ext cx="1800200" cy="271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81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4000"/>
    </mc:Choice>
    <mc:Fallback xmlns="">
      <p:transition advTm="4000"/>
    </mc:Fallback>
  </mc:AlternateConten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Bildschirmpräsentation (4:3)</PresentationFormat>
  <Paragraphs>77</Paragraphs>
  <Slides>10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Wingdings</vt:lpstr>
      <vt:lpstr>Larissa</vt:lpstr>
      <vt:lpstr>Dokument</vt:lpstr>
      <vt:lpstr>GlasbautechnikerIn</vt:lpstr>
      <vt:lpstr>Der neue modulare Lehrberuf GLASBAUTECHNIKER/In</vt:lpstr>
      <vt:lpstr>Lehrlingsentschädigung Glaser Stand Mai 2019, Bruttoangaben</vt:lpstr>
      <vt:lpstr>.) Veredelung von Gläsern im Betrieb  .) Montage des Glases auf der        Baustelle / beim Kunden</vt:lpstr>
      <vt:lpstr>Was kann der/die GlasbautechnikerIn </vt:lpstr>
      <vt:lpstr>Berufsschule </vt:lpstr>
      <vt:lpstr>Eignungsvoraussetzungen </vt:lpstr>
      <vt:lpstr>Berufsreifeprüfung</vt:lpstr>
      <vt:lpstr>Glas   Der Werkstoff unserer Zeit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Glasbautechniker</dc:title>
  <dc:creator>Elisabeth Lukas</dc:creator>
  <cp:lastModifiedBy>Elisabeth Lukas</cp:lastModifiedBy>
  <cp:revision>40</cp:revision>
  <cp:lastPrinted>2017-11-23T15:11:07Z</cp:lastPrinted>
  <dcterms:created xsi:type="dcterms:W3CDTF">2015-02-06T07:43:46Z</dcterms:created>
  <dcterms:modified xsi:type="dcterms:W3CDTF">2020-10-01T13:37:56Z</dcterms:modified>
</cp:coreProperties>
</file>