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451600" cy="93218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795588" cy="466725"/>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654425" y="0"/>
            <a:ext cx="2795588" cy="466725"/>
          </a:xfrm>
          <a:prstGeom prst="rect">
            <a:avLst/>
          </a:prstGeom>
        </p:spPr>
        <p:txBody>
          <a:bodyPr vert="horz" lIns="91440" tIns="45720" rIns="91440" bIns="45720" rtlCol="0"/>
          <a:lstStyle>
            <a:lvl1pPr algn="r">
              <a:defRPr sz="1200"/>
            </a:lvl1pPr>
          </a:lstStyle>
          <a:p>
            <a:fld id="{F098F591-CBF5-4A8A-9323-D5277C7ECB08}" type="datetimeFigureOut">
              <a:rPr lang="de-AT" smtClean="0"/>
              <a:t>08.09.2023</a:t>
            </a:fld>
            <a:endParaRPr lang="de-AT"/>
          </a:p>
        </p:txBody>
      </p:sp>
      <p:sp>
        <p:nvSpPr>
          <p:cNvPr id="4" name="Folienbildplatzhalter 3"/>
          <p:cNvSpPr>
            <a:spLocks noGrp="1" noRot="1" noChangeAspect="1"/>
          </p:cNvSpPr>
          <p:nvPr>
            <p:ph type="sldImg" idx="2"/>
          </p:nvPr>
        </p:nvSpPr>
        <p:spPr>
          <a:xfrm>
            <a:off x="1128713" y="1165225"/>
            <a:ext cx="4194175" cy="31464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44525" y="4486275"/>
            <a:ext cx="5162550" cy="36703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855075"/>
            <a:ext cx="2795588" cy="46672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654425" y="8855075"/>
            <a:ext cx="2795588" cy="466725"/>
          </a:xfrm>
          <a:prstGeom prst="rect">
            <a:avLst/>
          </a:prstGeom>
        </p:spPr>
        <p:txBody>
          <a:bodyPr vert="horz" lIns="91440" tIns="45720" rIns="91440" bIns="45720" rtlCol="0" anchor="b"/>
          <a:lstStyle>
            <a:lvl1pPr algn="r">
              <a:defRPr sz="1200"/>
            </a:lvl1pPr>
          </a:lstStyle>
          <a:p>
            <a:fld id="{FD28C2D2-16D2-41CA-AC4D-1E229748BBF3}" type="slidenum">
              <a:rPr lang="de-AT" smtClean="0"/>
              <a:t>‹Nr.›</a:t>
            </a:fld>
            <a:endParaRPr lang="de-AT"/>
          </a:p>
        </p:txBody>
      </p:sp>
    </p:spTree>
    <p:extLst>
      <p:ext uri="{BB962C8B-B14F-4D97-AF65-F5344CB8AC3E}">
        <p14:creationId xmlns:p14="http://schemas.microsoft.com/office/powerpoint/2010/main" val="414640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D28C2D2-16D2-41CA-AC4D-1E229748BBF3}" type="slidenum">
              <a:rPr lang="de-AT" smtClean="0"/>
              <a:t>10</a:t>
            </a:fld>
            <a:endParaRPr lang="de-AT"/>
          </a:p>
        </p:txBody>
      </p:sp>
    </p:spTree>
    <p:extLst>
      <p:ext uri="{BB962C8B-B14F-4D97-AF65-F5344CB8AC3E}">
        <p14:creationId xmlns:p14="http://schemas.microsoft.com/office/powerpoint/2010/main" val="299907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08.09.2023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296754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08.09.2023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403353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08.09.2023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58113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BECA4CDA-DF57-489C-92D6-E32C2F927299}" type="datetimeFigureOut">
              <a:rPr lang="de-AT" smtClean="0"/>
              <a:t>08.09.2023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86262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ECA4CDA-DF57-489C-92D6-E32C2F927299}" type="datetimeFigureOut">
              <a:rPr lang="de-AT" smtClean="0"/>
              <a:t>08.09.2023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08862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BECA4CDA-DF57-489C-92D6-E32C2F927299}" type="datetimeFigureOut">
              <a:rPr lang="de-AT" smtClean="0"/>
              <a:t>08.09.2023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18564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BECA4CDA-DF57-489C-92D6-E32C2F927299}" type="datetimeFigureOut">
              <a:rPr lang="de-AT" smtClean="0"/>
              <a:t>08.09.2023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403610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BECA4CDA-DF57-489C-92D6-E32C2F927299}" type="datetimeFigureOut">
              <a:rPr lang="de-AT" smtClean="0"/>
              <a:t>08.09.2023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0804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ECA4CDA-DF57-489C-92D6-E32C2F927299}" type="datetimeFigureOut">
              <a:rPr lang="de-AT" smtClean="0"/>
              <a:t>08.09.2023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17948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CA4CDA-DF57-489C-92D6-E32C2F927299}" type="datetimeFigureOut">
              <a:rPr lang="de-AT" smtClean="0"/>
              <a:t>08.09.2023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60137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CA4CDA-DF57-489C-92D6-E32C2F927299}" type="datetimeFigureOut">
              <a:rPr lang="de-AT" smtClean="0"/>
              <a:t>08.09.2023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5174D56-1676-4CFE-A1C1-D7EBFD37DDDF}" type="slidenum">
              <a:rPr lang="de-AT" smtClean="0"/>
              <a:t>‹Nr.›</a:t>
            </a:fld>
            <a:endParaRPr lang="de-AT"/>
          </a:p>
        </p:txBody>
      </p:sp>
    </p:spTree>
    <p:extLst>
      <p:ext uri="{BB962C8B-B14F-4D97-AF65-F5344CB8AC3E}">
        <p14:creationId xmlns:p14="http://schemas.microsoft.com/office/powerpoint/2010/main" val="395013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A4CDA-DF57-489C-92D6-E32C2F927299}" type="datetimeFigureOut">
              <a:rPr lang="de-AT" smtClean="0"/>
              <a:t>08.09.2023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74D56-1676-4CFE-A1C1-D7EBFD37DDDF}" type="slidenum">
              <a:rPr lang="de-AT" smtClean="0"/>
              <a:t>‹Nr.›</a:t>
            </a:fld>
            <a:endParaRPr lang="de-AT"/>
          </a:p>
        </p:txBody>
      </p:sp>
    </p:spTree>
    <p:extLst>
      <p:ext uri="{BB962C8B-B14F-4D97-AF65-F5344CB8AC3E}">
        <p14:creationId xmlns:p14="http://schemas.microsoft.com/office/powerpoint/2010/main" val="118349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holzwerk-harold.at"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olzwerk-harold.at/" TargetMode="External"/><Relationship Id="rId2" Type="http://schemas.openxmlformats.org/officeDocument/2006/relationships/hyperlink" Target="mailto:office@holzwerk-harold.a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19326" y="437221"/>
            <a:ext cx="8496944" cy="2448272"/>
          </a:xfrm>
        </p:spPr>
        <p:txBody>
          <a:bodyPr>
            <a:normAutofit fontScale="90000"/>
          </a:bodyPr>
          <a:lstStyle/>
          <a:p>
            <a:r>
              <a:rPr lang="de-DE" sz="8900" b="1" dirty="0">
                <a:latin typeface="Arial Black" panose="020B0A04020102090204" pitchFamily="34" charset="0"/>
              </a:rPr>
              <a:t>HOLZWERK HAROLD </a:t>
            </a:r>
            <a:br>
              <a:rPr lang="de-AT" b="1" dirty="0"/>
            </a:br>
            <a:endParaRPr lang="de-AT" dirty="0"/>
          </a:p>
        </p:txBody>
      </p:sp>
      <p:sp>
        <p:nvSpPr>
          <p:cNvPr id="3" name="Untertitel 2"/>
          <p:cNvSpPr>
            <a:spLocks noGrp="1"/>
          </p:cNvSpPr>
          <p:nvPr>
            <p:ph type="subTitle" idx="1"/>
          </p:nvPr>
        </p:nvSpPr>
        <p:spPr>
          <a:xfrm>
            <a:off x="1371600" y="2636912"/>
            <a:ext cx="6400800" cy="1078188"/>
          </a:xfrm>
        </p:spPr>
        <p:txBody>
          <a:bodyPr/>
          <a:lstStyle/>
          <a:p>
            <a:r>
              <a:rPr lang="de-AT" sz="3400" b="1" dirty="0"/>
              <a:t>Zimmerei – Sägewerk – Holzbau</a:t>
            </a:r>
          </a:p>
          <a:p>
            <a:endParaRPr lang="de-AT" dirty="0"/>
          </a:p>
        </p:txBody>
      </p:sp>
      <p:sp>
        <p:nvSpPr>
          <p:cNvPr id="5" name="Textfeld 4"/>
          <p:cNvSpPr txBox="1"/>
          <p:nvPr/>
        </p:nvSpPr>
        <p:spPr>
          <a:xfrm>
            <a:off x="6294949" y="2423734"/>
            <a:ext cx="367216" cy="966863"/>
          </a:xfrm>
          <a:prstGeom prst="rect">
            <a:avLst/>
          </a:prstGeom>
          <a:noFill/>
        </p:spPr>
        <p:txBody>
          <a:bodyPr vert="wordArtVert" wrap="square" rtlCol="0">
            <a:spAutoFit/>
          </a:bodyPr>
          <a:lstStyle/>
          <a:p>
            <a:r>
              <a:rPr lang="de-DE" sz="1000" b="1" dirty="0">
                <a:solidFill>
                  <a:srgbClr val="FFFF00"/>
                </a:solidFill>
              </a:rPr>
              <a:t>GmbH</a:t>
            </a:r>
            <a:endParaRPr lang="de-AT" sz="1000" b="1" dirty="0">
              <a:solidFill>
                <a:srgbClr val="FFFF00"/>
              </a:solidFill>
            </a:endParaRPr>
          </a:p>
        </p:txBody>
      </p:sp>
      <p:pic>
        <p:nvPicPr>
          <p:cNvPr id="1028" name="Picture 4" descr="http://www.holzwerk-harold.at/files/holzwe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798" y="4877706"/>
            <a:ext cx="2286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55576" y="3212976"/>
            <a:ext cx="7825015" cy="1661993"/>
          </a:xfrm>
          <a:prstGeom prst="rect">
            <a:avLst/>
          </a:prstGeom>
          <a:noFill/>
        </p:spPr>
        <p:txBody>
          <a:bodyPr wrap="square" rtlCol="0">
            <a:spAutoFit/>
          </a:bodyPr>
          <a:lstStyle/>
          <a:p>
            <a:pPr algn="ctr"/>
            <a:r>
              <a:rPr lang="de-DE" sz="2800" dirty="0"/>
              <a:t>3451 Plankenberg, Eichbergstraße 21</a:t>
            </a:r>
          </a:p>
          <a:p>
            <a:pPr algn="ctr"/>
            <a:r>
              <a:rPr lang="de-DE" sz="2800" dirty="0"/>
              <a:t>Tel.: 02274/3110, </a:t>
            </a:r>
            <a:r>
              <a:rPr lang="de-DE" sz="2800" dirty="0">
                <a:hlinkClick r:id="rId3"/>
              </a:rPr>
              <a:t>office@holzwerk-harold.at</a:t>
            </a:r>
            <a:endParaRPr lang="de-DE" sz="2800" dirty="0"/>
          </a:p>
          <a:p>
            <a:pPr algn="ctr"/>
            <a:r>
              <a:rPr lang="de-DE" sz="2800" dirty="0"/>
              <a:t>www.holzwerk-harold.at</a:t>
            </a:r>
          </a:p>
          <a:p>
            <a:endParaRPr lang="de-AT" dirty="0"/>
          </a:p>
        </p:txBody>
      </p:sp>
      <p:pic>
        <p:nvPicPr>
          <p:cNvPr id="4" name="Grafik 3">
            <a:extLst>
              <a:ext uri="{FF2B5EF4-FFF2-40B4-BE49-F238E27FC236}">
                <a16:creationId xmlns:a16="http://schemas.microsoft.com/office/drawing/2014/main" id="{CF3D89BD-2726-3909-C780-E2DF5A4249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409" y="4282912"/>
            <a:ext cx="2110022" cy="2041819"/>
          </a:xfrm>
          <a:prstGeom prst="rect">
            <a:avLst/>
          </a:prstGeom>
          <a:noFill/>
          <a:ln>
            <a:noFill/>
          </a:ln>
        </p:spPr>
      </p:pic>
      <p:pic>
        <p:nvPicPr>
          <p:cNvPr id="6" name="Grafik 5">
            <a:extLst>
              <a:ext uri="{FF2B5EF4-FFF2-40B4-BE49-F238E27FC236}">
                <a16:creationId xmlns:a16="http://schemas.microsoft.com/office/drawing/2014/main" id="{918C2122-1C53-90B7-E3F5-88571BD9E9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8229" y="4291629"/>
            <a:ext cx="1841482" cy="2024383"/>
          </a:xfrm>
          <a:prstGeom prst="rect">
            <a:avLst/>
          </a:prstGeom>
          <a:noFill/>
          <a:ln>
            <a:noFill/>
          </a:ln>
        </p:spPr>
      </p:pic>
    </p:spTree>
    <p:extLst>
      <p:ext uri="{BB962C8B-B14F-4D97-AF65-F5344CB8AC3E}">
        <p14:creationId xmlns:p14="http://schemas.microsoft.com/office/powerpoint/2010/main" val="371235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5576" y="4869160"/>
            <a:ext cx="7772400" cy="1470025"/>
          </a:xfrm>
        </p:spPr>
        <p:txBody>
          <a:bodyPr/>
          <a:lstStyle/>
          <a:p>
            <a:r>
              <a:rPr lang="de-DE" dirty="0"/>
              <a:t>Wir freuen uns darauf!</a:t>
            </a:r>
            <a:endParaRPr lang="de-AT" dirty="0"/>
          </a:p>
        </p:txBody>
      </p:sp>
      <p:sp>
        <p:nvSpPr>
          <p:cNvPr id="3" name="Untertitel 2"/>
          <p:cNvSpPr>
            <a:spLocks noGrp="1"/>
          </p:cNvSpPr>
          <p:nvPr>
            <p:ph type="subTitle" idx="1"/>
          </p:nvPr>
        </p:nvSpPr>
        <p:spPr>
          <a:xfrm>
            <a:off x="1475656" y="836712"/>
            <a:ext cx="6400800" cy="2016224"/>
          </a:xfrm>
        </p:spPr>
        <p:txBody>
          <a:bodyPr/>
          <a:lstStyle/>
          <a:p>
            <a:r>
              <a:rPr lang="de-DE" dirty="0"/>
              <a:t>Schickt uns Eure Bewerbungsunterlagen an</a:t>
            </a:r>
          </a:p>
          <a:p>
            <a:r>
              <a:rPr lang="de-DE" dirty="0"/>
              <a:t>office@holzwerk-harold.at</a:t>
            </a:r>
          </a:p>
          <a:p>
            <a:endParaRPr lang="de-AT" dirty="0"/>
          </a:p>
        </p:txBody>
      </p:sp>
      <p:pic>
        <p:nvPicPr>
          <p:cNvPr id="4" name="Grafik 3">
            <a:extLst>
              <a:ext uri="{FF2B5EF4-FFF2-40B4-BE49-F238E27FC236}">
                <a16:creationId xmlns:a16="http://schemas.microsoft.com/office/drawing/2014/main" id="{3CAC786D-839D-A59A-472F-285951F3441D}"/>
              </a:ext>
            </a:extLst>
          </p:cNvPr>
          <p:cNvPicPr>
            <a:picLocks noChangeAspect="1"/>
          </p:cNvPicPr>
          <p:nvPr/>
        </p:nvPicPr>
        <p:blipFill rotWithShape="1">
          <a:blip r:embed="rId3">
            <a:extLst>
              <a:ext uri="{28A0092B-C50C-407E-A947-70E740481C1C}">
                <a14:useLocalDpi xmlns:a14="http://schemas.microsoft.com/office/drawing/2010/main" val="0"/>
              </a:ext>
            </a:extLst>
          </a:blip>
          <a:srcRect l="484"/>
          <a:stretch/>
        </p:blipFill>
        <p:spPr bwMode="auto">
          <a:xfrm>
            <a:off x="755576" y="2559050"/>
            <a:ext cx="7611678" cy="2310110"/>
          </a:xfrm>
          <a:prstGeom prst="rect">
            <a:avLst/>
          </a:prstGeom>
          <a:noFill/>
          <a:ln>
            <a:noFill/>
          </a:ln>
        </p:spPr>
      </p:pic>
    </p:spTree>
    <p:extLst>
      <p:ext uri="{BB962C8B-B14F-4D97-AF65-F5344CB8AC3E}">
        <p14:creationId xmlns:p14="http://schemas.microsoft.com/office/powerpoint/2010/main" val="174649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AT" dirty="0"/>
            </a:br>
            <a:br>
              <a:rPr lang="de-AT" dirty="0"/>
            </a:br>
            <a:r>
              <a:rPr lang="de-AT" b="1" dirty="0"/>
              <a:t>Holzbau mit Tradition</a:t>
            </a:r>
            <a:br>
              <a:rPr lang="de-AT" b="1" dirty="0"/>
            </a:br>
            <a:br>
              <a:rPr lang="de-AT" b="1" dirty="0"/>
            </a:br>
            <a:endParaRPr lang="de-AT" dirty="0"/>
          </a:p>
        </p:txBody>
      </p:sp>
      <p:sp>
        <p:nvSpPr>
          <p:cNvPr id="3" name="Inhaltsplatzhalter 2"/>
          <p:cNvSpPr>
            <a:spLocks noGrp="1"/>
          </p:cNvSpPr>
          <p:nvPr>
            <p:ph idx="1"/>
          </p:nvPr>
        </p:nvSpPr>
        <p:spPr>
          <a:xfrm>
            <a:off x="457200" y="1844824"/>
            <a:ext cx="8229600" cy="4281339"/>
          </a:xfrm>
        </p:spPr>
        <p:txBody>
          <a:bodyPr>
            <a:normAutofit fontScale="92500" lnSpcReduction="20000"/>
          </a:bodyPr>
          <a:lstStyle/>
          <a:p>
            <a:pPr marL="0" indent="0" algn="ctr">
              <a:buNone/>
            </a:pPr>
            <a:r>
              <a:rPr lang="de-DE" b="1" dirty="0"/>
              <a:t>Über 100 Jahre Erfahrung</a:t>
            </a:r>
            <a:r>
              <a:rPr lang="de-DE" dirty="0"/>
              <a:t> </a:t>
            </a:r>
          </a:p>
          <a:p>
            <a:pPr marL="0" indent="0" algn="ctr">
              <a:buNone/>
            </a:pPr>
            <a:r>
              <a:rPr lang="de-DE" dirty="0"/>
              <a:t>bürgen für Qualität und Zuverlässigkeit.</a:t>
            </a:r>
          </a:p>
          <a:p>
            <a:pPr marL="0" indent="0">
              <a:buNone/>
            </a:pPr>
            <a:endParaRPr lang="de-DE" dirty="0"/>
          </a:p>
          <a:p>
            <a:pPr marL="0" indent="0" algn="ctr">
              <a:buNone/>
            </a:pPr>
            <a:endParaRPr lang="de-DE" dirty="0"/>
          </a:p>
          <a:p>
            <a:pPr marL="0" indent="0" algn="ctr">
              <a:buNone/>
            </a:pPr>
            <a:r>
              <a:rPr lang="de-DE" dirty="0"/>
              <a:t>Betriebsstandort:</a:t>
            </a:r>
          </a:p>
          <a:p>
            <a:pPr marL="0" indent="0" algn="ctr">
              <a:buNone/>
            </a:pPr>
            <a:r>
              <a:rPr lang="de-DE" dirty="0"/>
              <a:t>3451 Plankenberg, Eichbergstraße 21</a:t>
            </a:r>
          </a:p>
          <a:p>
            <a:pPr marL="0" indent="0" algn="ctr">
              <a:buNone/>
            </a:pPr>
            <a:r>
              <a:rPr lang="de-DE" dirty="0"/>
              <a:t>Tel.: 02274/3110, </a:t>
            </a:r>
            <a:r>
              <a:rPr lang="de-DE" dirty="0">
                <a:hlinkClick r:id="rId2">
                  <a:extLst>
                    <a:ext uri="{A12FA001-AC4F-418D-AE19-62706E023703}">
                      <ahyp:hlinkClr xmlns:ahyp="http://schemas.microsoft.com/office/drawing/2018/hyperlinkcolor" val="tx"/>
                    </a:ext>
                  </a:extLst>
                </a:hlinkClick>
              </a:rPr>
              <a:t>office@holzwerk-harold.at</a:t>
            </a:r>
            <a:endParaRPr lang="de-DE" dirty="0"/>
          </a:p>
          <a:p>
            <a:pPr marL="0" indent="0" algn="ctr">
              <a:buNone/>
            </a:pPr>
            <a:r>
              <a:rPr lang="de-DE" dirty="0">
                <a:hlinkClick r:id="rId3">
                  <a:extLst>
                    <a:ext uri="{A12FA001-AC4F-418D-AE19-62706E023703}">
                      <ahyp:hlinkClr xmlns:ahyp="http://schemas.microsoft.com/office/drawing/2018/hyperlinkcolor" val="tx"/>
                    </a:ext>
                  </a:extLst>
                </a:hlinkClick>
              </a:rPr>
              <a:t>www.holzwerk-harold.at</a:t>
            </a:r>
            <a:endParaRPr lang="de-DE" dirty="0"/>
          </a:p>
          <a:p>
            <a:pPr marL="0" indent="0" algn="ctr">
              <a:buNone/>
            </a:pPr>
            <a:r>
              <a:rPr lang="de-DE" dirty="0"/>
              <a:t>Ansprechperson: ppa. Franz Weichberger</a:t>
            </a:r>
          </a:p>
          <a:p>
            <a:pPr marL="0" indent="0">
              <a:buNone/>
            </a:pPr>
            <a:endParaRPr lang="de-AT"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679" t="29942" r="39139" b="33661"/>
          <a:stretch/>
        </p:blipFill>
        <p:spPr bwMode="auto">
          <a:xfrm>
            <a:off x="7036343" y="2980831"/>
            <a:ext cx="1239942" cy="119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97969"/>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008BEE8-880B-D441-7E93-7A7C063DEDAD}"/>
              </a:ext>
            </a:extLst>
          </p:cNvPr>
          <p:cNvPicPr>
            <a:picLocks noChangeAspect="1"/>
          </p:cNvPicPr>
          <p:nvPr/>
        </p:nvPicPr>
        <p:blipFill rotWithShape="1">
          <a:blip r:embed="rId2"/>
          <a:srcRect t="28626" r="3830" b="17244"/>
          <a:stretch/>
        </p:blipFill>
        <p:spPr>
          <a:xfrm>
            <a:off x="0" y="0"/>
            <a:ext cx="9144000" cy="6858000"/>
          </a:xfrm>
          <a:prstGeom prst="rect">
            <a:avLst/>
          </a:prstGeom>
        </p:spPr>
      </p:pic>
      <p:sp>
        <p:nvSpPr>
          <p:cNvPr id="2" name="Titel 1"/>
          <p:cNvSpPr>
            <a:spLocks noGrp="1"/>
          </p:cNvSpPr>
          <p:nvPr>
            <p:ph type="title"/>
          </p:nvPr>
        </p:nvSpPr>
        <p:spPr>
          <a:xfrm>
            <a:off x="251520" y="-342900"/>
            <a:ext cx="8229600" cy="1143000"/>
          </a:xfrm>
        </p:spPr>
        <p:txBody>
          <a:bodyPr/>
          <a:lstStyle/>
          <a:p>
            <a:r>
              <a:rPr lang="de-DE" dirty="0">
                <a:solidFill>
                  <a:srgbClr val="FFFF00"/>
                </a:solidFill>
              </a:rPr>
              <a:t>Wir bilden aus:</a:t>
            </a:r>
            <a:endParaRPr lang="de-AT" dirty="0">
              <a:solidFill>
                <a:srgbClr val="FFFF00"/>
              </a:solidFill>
            </a:endParaRPr>
          </a:p>
        </p:txBody>
      </p:sp>
      <p:sp>
        <p:nvSpPr>
          <p:cNvPr id="3" name="Inhaltsplatzhalter 2"/>
          <p:cNvSpPr>
            <a:spLocks noGrp="1"/>
          </p:cNvSpPr>
          <p:nvPr>
            <p:ph idx="1"/>
          </p:nvPr>
        </p:nvSpPr>
        <p:spPr/>
        <p:txBody>
          <a:bodyPr>
            <a:normAutofit fontScale="77500" lnSpcReduction="20000"/>
          </a:bodyPr>
          <a:lstStyle/>
          <a:p>
            <a:r>
              <a:rPr lang="de-DE" sz="2400" dirty="0">
                <a:solidFill>
                  <a:srgbClr val="FFFF00"/>
                </a:solidFill>
              </a:rPr>
              <a:t>Zimmerer:</a:t>
            </a:r>
          </a:p>
          <a:p>
            <a:pPr marL="0" indent="0">
              <a:buNone/>
            </a:pPr>
            <a:r>
              <a:rPr lang="de-DE" sz="2400" dirty="0">
                <a:solidFill>
                  <a:srgbClr val="FFFF00"/>
                </a:solidFill>
              </a:rPr>
              <a:t>    Lehrzeit: 3 Jahre</a:t>
            </a:r>
          </a:p>
          <a:p>
            <a:pPr marL="0" indent="0">
              <a:buNone/>
            </a:pPr>
            <a:r>
              <a:rPr lang="de-DE" sz="2400" dirty="0">
                <a:solidFill>
                  <a:srgbClr val="FFFF00"/>
                </a:solidFill>
              </a:rPr>
              <a:t>   </a:t>
            </a:r>
          </a:p>
          <a:p>
            <a:pPr marL="0" indent="0" algn="ctr">
              <a:buNone/>
            </a:pPr>
            <a:r>
              <a:rPr lang="de-DE" sz="2400" dirty="0">
                <a:solidFill>
                  <a:srgbClr val="FFFF00"/>
                </a:solidFill>
              </a:rPr>
              <a:t>    Lehrlingsentschädigung (brutto):</a:t>
            </a:r>
          </a:p>
          <a:p>
            <a:pPr marL="0" indent="0">
              <a:buNone/>
            </a:pPr>
            <a:r>
              <a:rPr lang="de-DE" sz="2400" dirty="0">
                <a:solidFill>
                  <a:srgbClr val="FFFF00"/>
                </a:solidFill>
              </a:rPr>
              <a:t>    1. Lehrjahr   € 900,--</a:t>
            </a:r>
          </a:p>
          <a:p>
            <a:pPr marL="0" indent="0">
              <a:buNone/>
            </a:pPr>
            <a:r>
              <a:rPr lang="de-DE" sz="2400" dirty="0">
                <a:solidFill>
                  <a:srgbClr val="FFFF00"/>
                </a:solidFill>
              </a:rPr>
              <a:t>    2. Lehrjahr   € 1.200,--</a:t>
            </a:r>
          </a:p>
          <a:p>
            <a:pPr marL="0" indent="0">
              <a:buNone/>
            </a:pPr>
            <a:r>
              <a:rPr lang="de-DE" sz="2400" dirty="0">
                <a:solidFill>
                  <a:srgbClr val="FFFF00"/>
                </a:solidFill>
              </a:rPr>
              <a:t>    3. Lehrjahr   € 1.700,--</a:t>
            </a:r>
          </a:p>
          <a:p>
            <a:pPr marL="0" indent="0">
              <a:buNone/>
            </a:pPr>
            <a:endParaRPr lang="de-DE" sz="2400" dirty="0">
              <a:solidFill>
                <a:srgbClr val="FFFF00"/>
              </a:solidFill>
            </a:endParaRPr>
          </a:p>
          <a:p>
            <a:pPr algn="ctr"/>
            <a:r>
              <a:rPr lang="de-DE" sz="2400" dirty="0">
                <a:solidFill>
                  <a:srgbClr val="FFFF00"/>
                </a:solidFill>
              </a:rPr>
              <a:t>Fertigteilhausbauer:</a:t>
            </a:r>
          </a:p>
          <a:p>
            <a:pPr marL="0" indent="0">
              <a:buNone/>
            </a:pPr>
            <a:r>
              <a:rPr lang="de-DE" sz="2400" dirty="0">
                <a:solidFill>
                  <a:srgbClr val="FFFF00"/>
                </a:solidFill>
              </a:rPr>
              <a:t>    Lehrzeit: 4 Jahre (kombiniert mit Zimmerer)</a:t>
            </a:r>
          </a:p>
          <a:p>
            <a:pPr marL="0" indent="0">
              <a:buNone/>
            </a:pPr>
            <a:endParaRPr lang="de-DE" sz="2400" dirty="0">
              <a:solidFill>
                <a:srgbClr val="FFFF00"/>
              </a:solidFill>
            </a:endParaRPr>
          </a:p>
          <a:p>
            <a:pPr marL="0" indent="0">
              <a:buNone/>
            </a:pPr>
            <a:r>
              <a:rPr lang="de-DE" sz="2400" dirty="0">
                <a:solidFill>
                  <a:srgbClr val="FFFF00"/>
                </a:solidFill>
              </a:rPr>
              <a:t>    Lehrlingsentschädigung (brutto):</a:t>
            </a:r>
          </a:p>
          <a:p>
            <a:pPr marL="0" indent="0">
              <a:buNone/>
            </a:pPr>
            <a:r>
              <a:rPr lang="de-DE" sz="2400" dirty="0">
                <a:solidFill>
                  <a:srgbClr val="FFFF00"/>
                </a:solidFill>
              </a:rPr>
              <a:t>    4. Lehrjahr   € 2.260,--</a:t>
            </a:r>
          </a:p>
          <a:p>
            <a:pPr marL="0" indent="0">
              <a:buNone/>
            </a:pPr>
            <a:endParaRPr lang="de-DE" sz="2400" dirty="0">
              <a:solidFill>
                <a:srgbClr val="FFFF00"/>
              </a:solidFill>
            </a:endParaRPr>
          </a:p>
          <a:p>
            <a:r>
              <a:rPr lang="de-DE" sz="2400" dirty="0">
                <a:solidFill>
                  <a:srgbClr val="FFFF00"/>
                </a:solidFill>
              </a:rPr>
              <a:t>Offene Lehrstellen: 2</a:t>
            </a:r>
          </a:p>
          <a:p>
            <a:pPr marL="0" indent="0">
              <a:buNone/>
            </a:pPr>
            <a:endParaRPr lang="de-DE" sz="2400" dirty="0">
              <a:solidFill>
                <a:srgbClr val="FFC000"/>
              </a:solidFill>
            </a:endParaRPr>
          </a:p>
          <a:p>
            <a:pPr marL="0" indent="0">
              <a:buNone/>
            </a:pPr>
            <a:endParaRPr lang="de-DE" dirty="0"/>
          </a:p>
          <a:p>
            <a:pPr marL="0" indent="0">
              <a:buNone/>
            </a:pPr>
            <a:endParaRPr lang="de-DE" dirty="0"/>
          </a:p>
          <a:p>
            <a:pPr marL="0" indent="0">
              <a:buNone/>
            </a:pPr>
            <a:endParaRPr lang="de-AT" dirty="0"/>
          </a:p>
        </p:txBody>
      </p:sp>
    </p:spTree>
    <p:extLst>
      <p:ext uri="{BB962C8B-B14F-4D97-AF65-F5344CB8AC3E}">
        <p14:creationId xmlns:p14="http://schemas.microsoft.com/office/powerpoint/2010/main" val="226856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Berufsbild Zimmerer</a:t>
            </a:r>
            <a:endParaRPr lang="de-AT" dirty="0"/>
          </a:p>
        </p:txBody>
      </p:sp>
      <p:sp>
        <p:nvSpPr>
          <p:cNvPr id="3" name="Inhaltsplatzhalter 2"/>
          <p:cNvSpPr>
            <a:spLocks noGrp="1"/>
          </p:cNvSpPr>
          <p:nvPr>
            <p:ph idx="1"/>
          </p:nvPr>
        </p:nvSpPr>
        <p:spPr>
          <a:xfrm>
            <a:off x="457200" y="1600200"/>
            <a:ext cx="8363272" cy="4525963"/>
          </a:xfrm>
        </p:spPr>
        <p:txBody>
          <a:bodyPr>
            <a:normAutofit fontScale="77500" lnSpcReduction="20000"/>
          </a:bodyPr>
          <a:lstStyle/>
          <a:p>
            <a:pPr marL="0" indent="0">
              <a:buNone/>
            </a:pPr>
            <a:endParaRPr lang="de-DE" dirty="0"/>
          </a:p>
          <a:p>
            <a:pPr marL="0" indent="0">
              <a:buNone/>
            </a:pPr>
            <a:r>
              <a:rPr lang="de-DE" dirty="0"/>
              <a:t>Zimmerer/Zimmerinnen stellen Holzkonstruktionen und Holzbauten aller Art her. Sie fertigen Dachstühle, Treppen, Decken, Wandverkleidungen, Fußböden oder Betonschalungen für Betonwerkteile an. Außerdem stellen sie Bauteile von Fertigteilhäusern her, montieren sie am Einsatzort und isolieren die Bauteile mit Wärme-, Schall- oder Brandschutzplatten.</a:t>
            </a:r>
            <a:endParaRPr lang="de-AT" dirty="0"/>
          </a:p>
          <a:p>
            <a:pPr marL="0" indent="0">
              <a:buNone/>
            </a:pPr>
            <a:r>
              <a:rPr lang="de-DE" dirty="0"/>
              <a:t>Zimmereifachleute lesen die Werkpläne, ermitteln den Materialbedarf und richten die Baustelle her. Dann schneiden sie die Holzteile zurecht und verbinden sie durch Nageln oder Zapfenverbindungen. Sie arbeiten in Werkstätten und auf Baustellen mit </a:t>
            </a:r>
            <a:r>
              <a:rPr lang="de-DE" dirty="0" err="1"/>
              <a:t>BerufskollegInnen</a:t>
            </a:r>
            <a:r>
              <a:rPr lang="de-DE" dirty="0"/>
              <a:t> sowie mit verschiedenen Fach- und Hilfskräften des Bauwesens zusammen.</a:t>
            </a:r>
            <a:endParaRPr lang="de-AT" b="1" dirty="0"/>
          </a:p>
          <a:p>
            <a:endParaRPr lang="de-AT" dirty="0"/>
          </a:p>
        </p:txBody>
      </p:sp>
    </p:spTree>
    <p:extLst>
      <p:ext uri="{BB962C8B-B14F-4D97-AF65-F5344CB8AC3E}">
        <p14:creationId xmlns:p14="http://schemas.microsoft.com/office/powerpoint/2010/main" val="252714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Berufsbild Fertigteilhausbauer</a:t>
            </a:r>
            <a:endParaRPr lang="de-AT" dirty="0"/>
          </a:p>
        </p:txBody>
      </p:sp>
      <p:sp>
        <p:nvSpPr>
          <p:cNvPr id="3" name="Inhaltsplatzhalter 2"/>
          <p:cNvSpPr>
            <a:spLocks noGrp="1"/>
          </p:cNvSpPr>
          <p:nvPr>
            <p:ph idx="1"/>
          </p:nvPr>
        </p:nvSpPr>
        <p:spPr>
          <a:xfrm>
            <a:off x="457200" y="1600200"/>
            <a:ext cx="8363272" cy="4853136"/>
          </a:xfrm>
        </p:spPr>
        <p:txBody>
          <a:bodyPr>
            <a:normAutofit fontScale="55000" lnSpcReduction="20000"/>
          </a:bodyPr>
          <a:lstStyle/>
          <a:p>
            <a:pPr marL="0" indent="0">
              <a:buNone/>
            </a:pPr>
            <a:r>
              <a:rPr lang="de-DE" sz="4500" dirty="0" err="1">
                <a:effectLst/>
              </a:rPr>
              <a:t>FertigteilhausbauerInnen</a:t>
            </a:r>
            <a:r>
              <a:rPr lang="de-DE" sz="4500" dirty="0">
                <a:effectLst/>
              </a:rPr>
              <a:t> arbeiten von der </a:t>
            </a:r>
            <a:r>
              <a:rPr lang="de-DE" sz="4500" dirty="0" err="1">
                <a:effectLst/>
              </a:rPr>
              <a:t>KundInnenberatung</a:t>
            </a:r>
            <a:r>
              <a:rPr lang="de-DE" sz="4500" dirty="0">
                <a:effectLst/>
              </a:rPr>
              <a:t> bis zur Montage der Fertigteile vor Ort beim Hausbau mit. Sie setzen vorgefertigte Bauteile nach Plan zu Fertigteilhäusern zusammen und müssen dazu Baupläne richtig lesen und eine Vielzahl an Werkzeugen und Maschinen (Hämmer, Bohr- und Schweißgeräten, Sägen, bis hin zu computergesteuerten Produktionsmaschinen) sachgemäß verwenden. Fertigteilhausbaufachleute wenden Verbindungstechniken </a:t>
            </a:r>
          </a:p>
          <a:p>
            <a:pPr marL="0" indent="0">
              <a:buNone/>
            </a:pPr>
            <a:r>
              <a:rPr lang="de-DE" sz="4500" dirty="0">
                <a:effectLst/>
              </a:rPr>
              <a:t>(z. B. Schrauben, Leimen) an und führen Oberflächen-behandlungen (z. B.  Imprägnieren, Schleifen) durch. Sie sind im Bereich der Herstellung in Werkhallen und im Bereich der Montage auf den Baustellen tätig und arbeiten mit </a:t>
            </a:r>
            <a:r>
              <a:rPr lang="de-DE" sz="4500" dirty="0" err="1">
                <a:effectLst/>
              </a:rPr>
              <a:t>BerufskollegInnen</a:t>
            </a:r>
            <a:r>
              <a:rPr lang="de-DE" sz="4500" dirty="0">
                <a:effectLst/>
              </a:rPr>
              <a:t> und mit verschiedenen Fach- und Hilfskräften des Bauwesens zusammen. </a:t>
            </a:r>
          </a:p>
          <a:p>
            <a:endParaRPr lang="de-AT" dirty="0"/>
          </a:p>
        </p:txBody>
      </p:sp>
    </p:spTree>
    <p:extLst>
      <p:ext uri="{BB962C8B-B14F-4D97-AF65-F5344CB8AC3E}">
        <p14:creationId xmlns:p14="http://schemas.microsoft.com/office/powerpoint/2010/main" val="213867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Tätigkeiten</a:t>
            </a:r>
            <a:endParaRPr lang="de-AT" dirty="0"/>
          </a:p>
        </p:txBody>
      </p:sp>
      <p:sp>
        <p:nvSpPr>
          <p:cNvPr id="5" name="Inhaltsplatzhalter 4"/>
          <p:cNvSpPr>
            <a:spLocks noGrp="1"/>
          </p:cNvSpPr>
          <p:nvPr>
            <p:ph sz="half" idx="1"/>
          </p:nvPr>
        </p:nvSpPr>
        <p:spPr/>
        <p:txBody>
          <a:bodyPr>
            <a:normAutofit fontScale="47500" lnSpcReduction="20000"/>
          </a:bodyPr>
          <a:lstStyle/>
          <a:p>
            <a:pPr marL="0" indent="0">
              <a:buNone/>
            </a:pPr>
            <a:r>
              <a:rPr lang="de-DE" sz="5900" dirty="0">
                <a:effectLst/>
              </a:rPr>
              <a:t>Zimmerer:</a:t>
            </a:r>
          </a:p>
          <a:p>
            <a:pPr marL="0" indent="0">
              <a:buNone/>
            </a:pPr>
            <a:endParaRPr lang="de-DE" dirty="0">
              <a:effectLst/>
            </a:endParaRPr>
          </a:p>
          <a:p>
            <a:r>
              <a:rPr lang="de-DE" dirty="0">
                <a:effectLst/>
              </a:rPr>
              <a:t>Hölzer auswählen und lagern</a:t>
            </a:r>
          </a:p>
          <a:p>
            <a:r>
              <a:rPr lang="de-DE" dirty="0">
                <a:effectLst/>
              </a:rPr>
              <a:t>Gerüste und Absperrungen bauen</a:t>
            </a:r>
          </a:p>
          <a:p>
            <a:r>
              <a:rPr lang="de-DE" dirty="0">
                <a:effectLst/>
              </a:rPr>
              <a:t>Holzkonstruktionen entwerfen und berechnen</a:t>
            </a:r>
          </a:p>
          <a:p>
            <a:r>
              <a:rPr lang="de-DE" dirty="0">
                <a:effectLst/>
              </a:rPr>
              <a:t>Balken, Bretter, Platten abmessen und zuschneiden</a:t>
            </a:r>
          </a:p>
          <a:p>
            <a:r>
              <a:rPr lang="de-DE" dirty="0">
                <a:effectLst/>
              </a:rPr>
              <a:t>Holzbearbeitungsmaschinen bedienen</a:t>
            </a:r>
          </a:p>
          <a:p>
            <a:r>
              <a:rPr lang="de-DE" dirty="0">
                <a:effectLst/>
              </a:rPr>
              <a:t>holzbearbeitende Verfahren anwenden wie z. B. Sägen, Bohren, Schneiden, Stemmen, Hobeln </a:t>
            </a:r>
          </a:p>
          <a:p>
            <a:r>
              <a:rPr lang="de-DE" dirty="0">
                <a:effectLst/>
              </a:rPr>
              <a:t>die einzelnen Teile mit verschiedenen Verbindungstechniken zusammenfügen (z. B. Nageln, Dübeln, Schrauben, Zapfen, Kleben) </a:t>
            </a:r>
          </a:p>
          <a:p>
            <a:r>
              <a:rPr lang="de-DE" dirty="0">
                <a:effectLst/>
              </a:rPr>
              <a:t>Holzschutzarbeiten im Tauch-, Streich- und Spritzverfahren durchführen</a:t>
            </a:r>
          </a:p>
          <a:p>
            <a:r>
              <a:rPr lang="de-DE" dirty="0">
                <a:effectLst/>
              </a:rPr>
              <a:t>Bauwerke und Bauwerksteile herstellen und montieren (z. B. Dachstühle, Wand- und Treppenkonstruktionen)</a:t>
            </a:r>
          </a:p>
          <a:p>
            <a:r>
              <a:rPr lang="de-DE" dirty="0">
                <a:effectLst/>
              </a:rPr>
              <a:t>Verschalungen und Verkleidungen aus Holz herstellen</a:t>
            </a:r>
          </a:p>
          <a:p>
            <a:r>
              <a:rPr lang="de-DE" dirty="0">
                <a:effectLst/>
              </a:rPr>
              <a:t>Reparatur- und Sanierungsarbeiten an Holzkonstruktionen durchführen</a:t>
            </a:r>
          </a:p>
          <a:p>
            <a:endParaRPr lang="de-AT" dirty="0"/>
          </a:p>
        </p:txBody>
      </p:sp>
      <p:sp>
        <p:nvSpPr>
          <p:cNvPr id="6" name="Inhaltsplatzhalter 5"/>
          <p:cNvSpPr>
            <a:spLocks noGrp="1"/>
          </p:cNvSpPr>
          <p:nvPr>
            <p:ph sz="half" idx="2"/>
          </p:nvPr>
        </p:nvSpPr>
        <p:spPr/>
        <p:txBody>
          <a:bodyPr>
            <a:normAutofit fontScale="47500" lnSpcReduction="20000"/>
          </a:bodyPr>
          <a:lstStyle/>
          <a:p>
            <a:pPr marL="0" indent="0">
              <a:buNone/>
            </a:pPr>
            <a:r>
              <a:rPr lang="de-DE" sz="5900" dirty="0">
                <a:effectLst/>
              </a:rPr>
              <a:t>Fertigteilhausbauer:</a:t>
            </a:r>
          </a:p>
          <a:p>
            <a:pPr marL="0" indent="0">
              <a:buNone/>
            </a:pPr>
            <a:endParaRPr lang="de-DE" dirty="0">
              <a:effectLst/>
            </a:endParaRPr>
          </a:p>
          <a:p>
            <a:r>
              <a:rPr lang="de-DE" dirty="0">
                <a:effectLst/>
              </a:rPr>
              <a:t>Skizzen, Zeichnungen, Pläne lesen und anfertigen </a:t>
            </a:r>
          </a:p>
          <a:p>
            <a:r>
              <a:rPr lang="de-DE" dirty="0">
                <a:effectLst/>
              </a:rPr>
              <a:t>Baumaterialien wie z. B. Holzplatten, Holzfaser-, Glas-,  Beton- oder Dämmstoffplatten auswählen und lagern </a:t>
            </a:r>
          </a:p>
          <a:p>
            <a:r>
              <a:rPr lang="de-DE" dirty="0">
                <a:effectLst/>
              </a:rPr>
              <a:t>Haus-Fertigteile (z. B. Hauswände, Decken- und Dachplatten) herstellen: vollautomatische, rechnergestützte Maschinen und Anlagen einrichten, bedienen und überwachen </a:t>
            </a:r>
          </a:p>
          <a:p>
            <a:r>
              <a:rPr lang="de-DE" dirty="0">
                <a:effectLst/>
              </a:rPr>
              <a:t>Verbindungen in Holz und anderen Materialien herstellen, z. B. durch Fügen, Schlitzen, Zinken, Dübeln, Graten </a:t>
            </a:r>
          </a:p>
          <a:p>
            <a:r>
              <a:rPr lang="de-DE" dirty="0">
                <a:effectLst/>
              </a:rPr>
              <a:t>Fertigteile zum Einsatzort transportieren</a:t>
            </a:r>
          </a:p>
          <a:p>
            <a:r>
              <a:rPr lang="de-DE" dirty="0">
                <a:effectLst/>
              </a:rPr>
              <a:t>Fertigteile zusammenbauen, montieren und aufstellen; Befestigungs- und Montagetechniken anwenden </a:t>
            </a:r>
          </a:p>
          <a:p>
            <a:r>
              <a:rPr lang="de-DE" dirty="0">
                <a:effectLst/>
              </a:rPr>
              <a:t>verschiedene handwerkliche Verfahren wie Messen,  Anreißen, Hobeln, Stemmen, Bohren, Drehen, Fräsen, Schleifen, Schweißen, Feilen, Putzen durchführen</a:t>
            </a:r>
          </a:p>
          <a:p>
            <a:r>
              <a:rPr lang="de-DE" dirty="0">
                <a:effectLst/>
              </a:rPr>
              <a:t>Holzschutz- und Oberflächenbehandlungsarbeiten durchführen</a:t>
            </a:r>
          </a:p>
          <a:p>
            <a:pPr marL="0" indent="0">
              <a:buNone/>
            </a:pPr>
            <a:endParaRPr lang="de-AT" dirty="0"/>
          </a:p>
        </p:txBody>
      </p:sp>
    </p:spTree>
    <p:extLst>
      <p:ext uri="{BB962C8B-B14F-4D97-AF65-F5344CB8AC3E}">
        <p14:creationId xmlns:p14="http://schemas.microsoft.com/office/powerpoint/2010/main" val="717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39"/>
          <a:stretch/>
        </p:blipFill>
        <p:spPr bwMode="auto">
          <a:xfrm>
            <a:off x="746059" y="2328875"/>
            <a:ext cx="4188410" cy="36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328875"/>
            <a:ext cx="2459001" cy="36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6"/>
          <p:cNvSpPr>
            <a:spLocks noGrp="1"/>
          </p:cNvSpPr>
          <p:nvPr>
            <p:ph type="title"/>
          </p:nvPr>
        </p:nvSpPr>
        <p:spPr/>
        <p:txBody>
          <a:bodyPr/>
          <a:lstStyle/>
          <a:p>
            <a:r>
              <a:rPr lang="de-DE" dirty="0"/>
              <a:t>Kunstwerke aus Holz</a:t>
            </a:r>
            <a:endParaRPr lang="de-AT" dirty="0"/>
          </a:p>
        </p:txBody>
      </p:sp>
      <p:sp>
        <p:nvSpPr>
          <p:cNvPr id="9" name="Textfeld 8"/>
          <p:cNvSpPr txBox="1"/>
          <p:nvPr/>
        </p:nvSpPr>
        <p:spPr>
          <a:xfrm>
            <a:off x="746059" y="1822667"/>
            <a:ext cx="2664296" cy="369332"/>
          </a:xfrm>
          <a:prstGeom prst="rect">
            <a:avLst/>
          </a:prstGeom>
          <a:noFill/>
        </p:spPr>
        <p:txBody>
          <a:bodyPr wrap="square" rtlCol="0">
            <a:spAutoFit/>
          </a:bodyPr>
          <a:lstStyle/>
          <a:p>
            <a:r>
              <a:rPr lang="de-DE" dirty="0"/>
              <a:t>Dachstühle</a:t>
            </a:r>
            <a:endParaRPr lang="de-AT" dirty="0"/>
          </a:p>
        </p:txBody>
      </p:sp>
      <p:sp>
        <p:nvSpPr>
          <p:cNvPr id="10" name="Textfeld 9"/>
          <p:cNvSpPr txBox="1"/>
          <p:nvPr/>
        </p:nvSpPr>
        <p:spPr>
          <a:xfrm>
            <a:off x="5281351" y="1772816"/>
            <a:ext cx="3548833" cy="369332"/>
          </a:xfrm>
          <a:prstGeom prst="rect">
            <a:avLst/>
          </a:prstGeom>
          <a:noFill/>
        </p:spPr>
        <p:txBody>
          <a:bodyPr wrap="square" rtlCol="0">
            <a:spAutoFit/>
          </a:bodyPr>
          <a:lstStyle/>
          <a:p>
            <a:r>
              <a:rPr lang="de-DE" dirty="0"/>
              <a:t>Wintergärten</a:t>
            </a:r>
            <a:endParaRPr lang="de-AT" dirty="0"/>
          </a:p>
        </p:txBody>
      </p:sp>
    </p:spTree>
    <p:extLst>
      <p:ext uri="{BB962C8B-B14F-4D97-AF65-F5344CB8AC3E}">
        <p14:creationId xmlns:p14="http://schemas.microsoft.com/office/powerpoint/2010/main" val="15894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2385"/>
            <a:ext cx="4104456" cy="30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313" y="622385"/>
            <a:ext cx="4409795" cy="30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635313" y="260648"/>
            <a:ext cx="1476164" cy="369332"/>
          </a:xfrm>
          <a:prstGeom prst="rect">
            <a:avLst/>
          </a:prstGeom>
          <a:noFill/>
        </p:spPr>
        <p:txBody>
          <a:bodyPr wrap="square" rtlCol="0">
            <a:spAutoFit/>
          </a:bodyPr>
          <a:lstStyle/>
          <a:p>
            <a:r>
              <a:rPr lang="de-DE" dirty="0"/>
              <a:t>Holzriegelbau</a:t>
            </a:r>
          </a:p>
        </p:txBody>
      </p:sp>
      <p:sp>
        <p:nvSpPr>
          <p:cNvPr id="4" name="Textfeld 3"/>
          <p:cNvSpPr txBox="1"/>
          <p:nvPr/>
        </p:nvSpPr>
        <p:spPr>
          <a:xfrm>
            <a:off x="323528" y="260648"/>
            <a:ext cx="1224136" cy="369332"/>
          </a:xfrm>
          <a:prstGeom prst="rect">
            <a:avLst/>
          </a:prstGeom>
          <a:noFill/>
        </p:spPr>
        <p:txBody>
          <a:bodyPr wrap="square" rtlCol="0">
            <a:spAutoFit/>
          </a:bodyPr>
          <a:lstStyle/>
          <a:p>
            <a:r>
              <a:rPr lang="de-DE" dirty="0"/>
              <a:t>Hallenbau</a:t>
            </a:r>
            <a:endParaRPr lang="de-AT"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805" y="4077072"/>
            <a:ext cx="3800358" cy="254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707904" y="3744898"/>
            <a:ext cx="1440160" cy="369332"/>
          </a:xfrm>
          <a:prstGeom prst="rect">
            <a:avLst/>
          </a:prstGeom>
          <a:noFill/>
        </p:spPr>
        <p:txBody>
          <a:bodyPr wrap="square" rtlCol="0">
            <a:spAutoFit/>
          </a:bodyPr>
          <a:lstStyle/>
          <a:p>
            <a:r>
              <a:rPr lang="de-DE" dirty="0"/>
              <a:t>Innenausbau</a:t>
            </a:r>
            <a:endParaRPr lang="de-AT" dirty="0"/>
          </a:p>
        </p:txBody>
      </p:sp>
    </p:spTree>
    <p:extLst>
      <p:ext uri="{BB962C8B-B14F-4D97-AF65-F5344CB8AC3E}">
        <p14:creationId xmlns:p14="http://schemas.microsoft.com/office/powerpoint/2010/main" val="57420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70" y="692696"/>
            <a:ext cx="3888432" cy="291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88570" y="404664"/>
            <a:ext cx="1779174" cy="369332"/>
          </a:xfrm>
          <a:prstGeom prst="rect">
            <a:avLst/>
          </a:prstGeom>
          <a:noFill/>
        </p:spPr>
        <p:txBody>
          <a:bodyPr wrap="square" rtlCol="0">
            <a:spAutoFit/>
          </a:bodyPr>
          <a:lstStyle/>
          <a:p>
            <a:r>
              <a:rPr lang="de-DE" dirty="0" err="1"/>
              <a:t>Terrassenbeläge</a:t>
            </a:r>
            <a:endParaRPr lang="de-AT" dirty="0"/>
          </a:p>
        </p:txBody>
      </p:sp>
      <p:sp>
        <p:nvSpPr>
          <p:cNvPr id="3" name="Textfeld 2"/>
          <p:cNvSpPr txBox="1"/>
          <p:nvPr/>
        </p:nvSpPr>
        <p:spPr>
          <a:xfrm>
            <a:off x="4476733" y="407447"/>
            <a:ext cx="1656184" cy="369332"/>
          </a:xfrm>
          <a:prstGeom prst="rect">
            <a:avLst/>
          </a:prstGeom>
          <a:noFill/>
        </p:spPr>
        <p:txBody>
          <a:bodyPr wrap="square" rtlCol="0">
            <a:spAutoFit/>
          </a:bodyPr>
          <a:lstStyle/>
          <a:p>
            <a:r>
              <a:rPr lang="de-DE" dirty="0"/>
              <a:t>Carports</a:t>
            </a:r>
            <a:endParaRPr lang="de-AT" dirty="0"/>
          </a:p>
        </p:txBody>
      </p:sp>
      <p:sp>
        <p:nvSpPr>
          <p:cNvPr id="4" name="Textfeld 3"/>
          <p:cNvSpPr txBox="1"/>
          <p:nvPr/>
        </p:nvSpPr>
        <p:spPr>
          <a:xfrm>
            <a:off x="3995936" y="3689968"/>
            <a:ext cx="1512168" cy="369332"/>
          </a:xfrm>
          <a:prstGeom prst="rect">
            <a:avLst/>
          </a:prstGeom>
          <a:noFill/>
        </p:spPr>
        <p:txBody>
          <a:bodyPr wrap="square" rtlCol="0">
            <a:spAutoFit/>
          </a:bodyPr>
          <a:lstStyle/>
          <a:p>
            <a:r>
              <a:rPr lang="de-DE" dirty="0"/>
              <a:t>Fassaden</a:t>
            </a:r>
            <a:endParaRPr lang="de-AT" dirty="0"/>
          </a:p>
        </p:txBody>
      </p:sp>
      <p:pic>
        <p:nvPicPr>
          <p:cNvPr id="5" name="Grafik 4">
            <a:extLst>
              <a:ext uri="{FF2B5EF4-FFF2-40B4-BE49-F238E27FC236}">
                <a16:creationId xmlns:a16="http://schemas.microsoft.com/office/drawing/2014/main" id="{2E09E4C6-24B1-32B2-EFB9-15C4DC9EE4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92696"/>
            <a:ext cx="4302715" cy="2901466"/>
          </a:xfrm>
          <a:prstGeom prst="rect">
            <a:avLst/>
          </a:prstGeom>
          <a:noFill/>
          <a:ln>
            <a:noFill/>
          </a:ln>
        </p:spPr>
      </p:pic>
      <p:pic>
        <p:nvPicPr>
          <p:cNvPr id="6" name="Grafik 5">
            <a:extLst>
              <a:ext uri="{FF2B5EF4-FFF2-40B4-BE49-F238E27FC236}">
                <a16:creationId xmlns:a16="http://schemas.microsoft.com/office/drawing/2014/main" id="{BF12ED62-516C-2B79-9985-E77ECF442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6681" y="4038839"/>
            <a:ext cx="4140104" cy="2773760"/>
          </a:xfrm>
          <a:prstGeom prst="rect">
            <a:avLst/>
          </a:prstGeom>
          <a:noFill/>
          <a:ln>
            <a:noFill/>
          </a:ln>
        </p:spPr>
      </p:pic>
    </p:spTree>
    <p:extLst>
      <p:ext uri="{BB962C8B-B14F-4D97-AF65-F5344CB8AC3E}">
        <p14:creationId xmlns:p14="http://schemas.microsoft.com/office/powerpoint/2010/main" val="261207239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Bildschirmpräsentation (4:3)</PresentationFormat>
  <Paragraphs>78</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Arial Black</vt:lpstr>
      <vt:lpstr>Calibri</vt:lpstr>
      <vt:lpstr>Larissa</vt:lpstr>
      <vt:lpstr>HOLZWERK HAROLD  </vt:lpstr>
      <vt:lpstr>  Holzbau mit Tradition  </vt:lpstr>
      <vt:lpstr>Wir bilden aus:</vt:lpstr>
      <vt:lpstr>Berufsbild Zimmerer</vt:lpstr>
      <vt:lpstr>Berufsbild Fertigteilhausbauer</vt:lpstr>
      <vt:lpstr>Tätigkeiten</vt:lpstr>
      <vt:lpstr>Kunstwerke aus Holz</vt:lpstr>
      <vt:lpstr>PowerPoint-Präsentation</vt:lpstr>
      <vt:lpstr>PowerPoint-Präsentation</vt:lpstr>
      <vt:lpstr>Wir freuen uns darauf!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HOLZWERK HAROLD</dc:title>
  <dc:creator>Benutzer-WS1</dc:creator>
  <cp:lastModifiedBy>Ho Har</cp:lastModifiedBy>
  <cp:revision>25</cp:revision>
  <cp:lastPrinted>2016-11-15T10:11:53Z</cp:lastPrinted>
  <dcterms:created xsi:type="dcterms:W3CDTF">2015-01-19T13:30:00Z</dcterms:created>
  <dcterms:modified xsi:type="dcterms:W3CDTF">2023-09-08T06:05:23Z</dcterms:modified>
</cp:coreProperties>
</file>